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2631400" cy="32042100"/>
  <p:notesSz cx="6616700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92">
          <p15:clr>
            <a:srgbClr val="A4A3A4"/>
          </p15:clr>
        </p15:guide>
        <p15:guide id="2" pos="7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9999"/>
    <a:srgbClr val="DCEBFF"/>
    <a:srgbClr val="33CCFF"/>
    <a:srgbClr val="CCECFF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4" autoAdjust="0"/>
    <p:restoredTop sz="94683" autoAdjust="0"/>
  </p:normalViewPr>
  <p:slideViewPr>
    <p:cSldViewPr>
      <p:cViewPr varScale="1">
        <p:scale>
          <a:sx n="21" d="100"/>
          <a:sy n="21" d="100"/>
        </p:scale>
        <p:origin x="2806" y="74"/>
      </p:cViewPr>
      <p:guideLst>
        <p:guide orient="horz" pos="10092"/>
        <p:guide pos="7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378F7B-194A-410D-BA2E-46C47CB5D3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22EAF9-040C-4BBB-BD11-9443690917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D7893F4-BAF9-4A84-8410-37C010CA8D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E112243-97E8-4AC6-906E-B1B98E2079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431338"/>
            <a:ext cx="28670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89AA901F-63D8-4006-B802-1F0E8051D3FD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50918E-276B-4D9D-A8DA-82D9B0F12B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70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A0E3F-97CE-43F7-A140-F1800B9CF2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48088" y="0"/>
            <a:ext cx="28670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E17076-A8CF-418F-9917-E69877A3FFD0}" type="datetimeFigureOut">
              <a:rPr lang="en-US"/>
              <a:pPr>
                <a:defRPr/>
              </a:pPr>
              <a:t>1/30/2020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515411-5726-42EC-A0DA-82D0F8D6DA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993900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31F87B4-027B-430C-A368-14AD1FA92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988" y="4714875"/>
            <a:ext cx="529272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D37F7-1D73-4930-9C7C-259EF5ECB9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670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8FE97-BC73-414F-8550-1BA781648D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48088" y="9428163"/>
            <a:ext cx="28670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E3D2B-7851-4000-BD89-D8EFEE1D81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890994C5-E85A-4642-A489-8D54233E05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1DA7ECA-B100-491F-9612-807A8E27AB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7652290-F151-4CE7-9865-6DD803110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DF1FB5-C755-4297-8287-92C87720CD4C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7038" y="9953625"/>
            <a:ext cx="19237325" cy="6869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4075" y="18157825"/>
            <a:ext cx="15843250" cy="81883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8B17E5-4981-4AAF-A04E-5C1735F7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7987ED-69BD-4EB9-BF7B-68395D491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2D7D50-54FE-4BD9-A833-FC0D813C3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6AA80-07A7-4267-BCC7-F7EB3530EA93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35243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733923-091C-4DFF-BAC0-E2F5F074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D82C12-9527-4025-BF6F-39A49393C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EDC0A0-AF36-4C08-8142-6D7C897B2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63A7E-4F8E-4D19-B31F-07E2DEDF6054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7628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125825" y="2847975"/>
            <a:ext cx="4808538" cy="25633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7038" y="2847975"/>
            <a:ext cx="14276387" cy="25633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8ABD3F-F1C9-43A0-8558-9725946917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A18192-6654-4356-AA33-0C239ECCA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6C4B66-0482-4A68-8C1A-CAEB3D6B6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B54FD-B3F2-4EE2-815F-DEB369C5D694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58962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012021-6173-4B6F-A797-99BF8A1229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023572-547B-4CEE-BBAA-52B57C1B68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B9A278-2C8E-410F-8210-831CBFA9EE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79BC-BAEA-4866-B98C-0F169116AE2A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99699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525" y="20589875"/>
            <a:ext cx="19237325" cy="63642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7525" y="13581063"/>
            <a:ext cx="19237325" cy="70088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34B08D-7F75-417A-98AB-F2818C7C0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E00D1F-87CF-408A-9F80-06AE981466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3EF3C-51B9-4949-91DF-64C7F1E24A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EC493-8F98-40C1-B720-EAFB15361E23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077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038" y="9255125"/>
            <a:ext cx="9542462" cy="1922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91900" y="9255125"/>
            <a:ext cx="9542463" cy="1922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04D785-21AF-4729-A015-7E2E24A78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1ECC06-BFEE-493E-8A1D-AB3D0934D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41424-ABCD-4E2A-BEB3-C8D96F947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09784-4EC2-47A7-BBA4-673F7B33FD5D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55150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282700"/>
            <a:ext cx="20367625" cy="5340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88" y="7172325"/>
            <a:ext cx="9999662" cy="2989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1888" y="10161588"/>
            <a:ext cx="9999662" cy="18461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96675" y="7172325"/>
            <a:ext cx="10002838" cy="2989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96675" y="10161588"/>
            <a:ext cx="10002838" cy="18461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DE3893-8492-4B89-8A81-9C1E856A3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82178E-3C31-448E-9892-89A99BE99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2EF566-433B-4B94-B595-66E806170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8700A-FA35-45BF-807B-F2D5DEFCF1EC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6362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5D94CA-AC60-47FE-8AFE-24ACFD86CB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A7A6D6-3EAB-4C00-B526-5333A2853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0E4B0E-D09B-463F-9C57-2D6C492FB6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84C43-F5BB-4B89-AC1D-4FA83F9796F5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79551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57C1AF-CC94-42B1-AB3B-61329191C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876CDA-EEC4-4CDE-A53A-4824D41D2A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BF884E-50D2-4686-890C-66A087B6A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38A91-D17E-4154-BCF4-E8555E798389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74331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276350"/>
            <a:ext cx="7445375" cy="5429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725" y="1276350"/>
            <a:ext cx="12650788" cy="27346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888" y="6705600"/>
            <a:ext cx="7445375" cy="21917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D4B614-E015-4934-8B36-9E0C99281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A38F01-98C0-4083-9CE7-D67770ED5A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C4D393-7AF5-45F9-A78A-9DD034502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E7AAE-1315-4C25-A6C3-2B6288C6E1F9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97268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475" y="22429788"/>
            <a:ext cx="13579475" cy="2647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5475" y="2862263"/>
            <a:ext cx="13579475" cy="19226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5475" y="25077738"/>
            <a:ext cx="13579475" cy="3760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501CB-E3B6-4410-A6A9-FC33587A1E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E19FFF-FE0C-46DE-A674-CA761E4D2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7CDDF-C430-45A3-9AAA-A7426F423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04950-4C24-4708-981E-06356E9518C8}" type="slidenum">
              <a:rPr lang="zh-CN" altLang="en-GB"/>
              <a:pPr/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48685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C42041-3D94-40A2-8623-401CFAC2C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97038" y="2847975"/>
            <a:ext cx="19237325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B967B1-70E3-4C23-82C3-0F90BB49D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97038" y="9255125"/>
            <a:ext cx="19237325" cy="1922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81C25A-9EF1-4FA2-B2B6-1F373C5FD6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7038" y="29194125"/>
            <a:ext cx="47148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>
              <a:defRPr sz="4800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6D32077-F9C4-4AE2-8295-9BB125768E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ctr">
              <a:defRPr sz="4800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406832-3E2C-41D9-A8C0-6E4971CC0A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94125"/>
            <a:ext cx="47148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r">
              <a:defRPr sz="4800">
                <a:ea typeface="宋体" panose="02010600030101010101" pitchFamily="2" charset="-122"/>
              </a:defRPr>
            </a:lvl1pPr>
          </a:lstStyle>
          <a:p>
            <a:fld id="{8FB44855-496E-406E-B865-E8CD70F817D5}" type="slidenum">
              <a:rPr lang="zh-CN" altLang="en-GB"/>
              <a:pPr/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2pPr>
      <a:lvl3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3pPr>
      <a:lvl4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4pPr>
      <a:lvl5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5pPr>
      <a:lvl6pPr marL="4572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6pPr>
      <a:lvl7pPr marL="9144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7pPr>
      <a:lvl8pPr marL="13716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8pPr>
      <a:lvl9pPr marL="18288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9pPr>
    </p:titleStyle>
    <p:bodyStyle>
      <a:lvl1pPr marL="1171575" indent="-1171575" algn="l" defTabSz="3124200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+mn-ea"/>
          <a:cs typeface="+mn-cs"/>
        </a:defRPr>
      </a:lvl1pPr>
      <a:lvl2pPr marL="2538413" indent="-976313" algn="l" defTabSz="312420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05250" indent="-781050" algn="l" defTabSz="312420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67350" indent="-781050" algn="l" defTabSz="3124200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294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4866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438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010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582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EA2CB3F-DFB2-44DB-AAC5-F705593C1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5950" y="1733550"/>
            <a:ext cx="19237325" cy="1800225"/>
          </a:xfrm>
        </p:spPr>
        <p:txBody>
          <a:bodyPr/>
          <a:lstStyle/>
          <a:p>
            <a:r>
              <a:rPr lang="en-US" altLang="zh-CN" sz="6000" b="1" dirty="0">
                <a:ea typeface="宋体" panose="02010600030101010101" pitchFamily="2" charset="-122"/>
              </a:rPr>
              <a:t>The Title of the Paper in Bold Letters</a:t>
            </a:r>
            <a:endParaRPr lang="en-GB" altLang="zh-CN" sz="4800" b="1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051" name="Rectangle 12">
            <a:extLst>
              <a:ext uri="{FF2B5EF4-FFF2-40B4-BE49-F238E27FC236}">
                <a16:creationId xmlns:a16="http://schemas.microsoft.com/office/drawing/2014/main" id="{9EF251E3-EC30-427B-AAEC-036510FD2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263" y="3275013"/>
            <a:ext cx="140462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12396" tIns="156197" rIns="312396" bIns="156197" anchor="ctr"/>
          <a:lstStyle>
            <a:lvl1pPr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CN" sz="4400" b="1">
                <a:ea typeface="宋体" panose="02010600030101010101" pitchFamily="2" charset="-122"/>
              </a:rPr>
              <a:t>Names of the Authors, in bold letters</a:t>
            </a:r>
          </a:p>
          <a:p>
            <a:pPr algn="ctr"/>
            <a:r>
              <a:rPr lang="en-GB" altLang="zh-CN" sz="4000" i="1">
                <a:ea typeface="宋体" panose="02010600030101010101" pitchFamily="2" charset="-122"/>
              </a:rPr>
              <a:t>Author’s Affiliation, Italics, upper and lower case</a:t>
            </a:r>
            <a:r>
              <a:rPr lang="en-GB" altLang="zh-CN" sz="4000">
                <a:ea typeface="宋体" panose="02010600030101010101" pitchFamily="2" charset="-122"/>
              </a:rPr>
              <a:t> </a:t>
            </a:r>
            <a:endParaRPr lang="en-US" altLang="zh-CN" sz="4000">
              <a:ea typeface="宋体" panose="02010600030101010101" pitchFamily="2" charset="-122"/>
            </a:endParaRPr>
          </a:p>
        </p:txBody>
      </p:sp>
      <p:sp>
        <p:nvSpPr>
          <p:cNvPr id="2052" name="Text Box 109">
            <a:extLst>
              <a:ext uri="{FF2B5EF4-FFF2-40B4-BE49-F238E27FC236}">
                <a16:creationId xmlns:a16="http://schemas.microsoft.com/office/drawing/2014/main" id="{4E42BE21-7CB0-476A-8FC9-9E1407299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783213"/>
            <a:ext cx="132207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730" tIns="32365" rIns="64730" bIns="3236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3200" b="1">
                <a:ea typeface="宋体" panose="02010600030101010101" pitchFamily="2" charset="-122"/>
                <a:cs typeface="Arial" panose="020B0604020202020204" pitchFamily="34" charset="0"/>
              </a:rPr>
              <a:t>Paper ID:</a:t>
            </a:r>
          </a:p>
        </p:txBody>
      </p:sp>
      <p:sp>
        <p:nvSpPr>
          <p:cNvPr id="2053" name="Text Box 378">
            <a:extLst>
              <a:ext uri="{FF2B5EF4-FFF2-40B4-BE49-F238E27FC236}">
                <a16:creationId xmlns:a16="http://schemas.microsoft.com/office/drawing/2014/main" id="{CC701FCE-B583-439E-953A-E464D6A6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88" y="30783213"/>
            <a:ext cx="612140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730" tIns="32365" rIns="64730" bIns="3236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 altLang="zh-CN" sz="3200" b="1">
                <a:ea typeface="宋体" panose="02010600030101010101" pitchFamily="2" charset="-122"/>
                <a:cs typeface="Arial" panose="020B0604020202020204" pitchFamily="34" charset="0"/>
              </a:rPr>
              <a:t>Contact email:</a:t>
            </a:r>
            <a:endParaRPr lang="en-GB" altLang="zh-CN" sz="320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054" name="Group 427">
            <a:extLst>
              <a:ext uri="{FF2B5EF4-FFF2-40B4-BE49-F238E27FC236}">
                <a16:creationId xmlns:a16="http://schemas.microsoft.com/office/drawing/2014/main" id="{5D26BBC1-FCDB-4777-BEEF-593F8162B57F}"/>
              </a:ext>
            </a:extLst>
          </p:cNvPr>
          <p:cNvGrpSpPr>
            <a:grpSpLocks/>
          </p:cNvGrpSpPr>
          <p:nvPr/>
        </p:nvGrpSpPr>
        <p:grpSpPr bwMode="auto">
          <a:xfrm>
            <a:off x="442913" y="5219700"/>
            <a:ext cx="21591587" cy="24626888"/>
            <a:chOff x="327" y="4032"/>
            <a:chExt cx="13601" cy="14928"/>
          </a:xfrm>
        </p:grpSpPr>
        <p:sp>
          <p:nvSpPr>
            <p:cNvPr id="2067" name="Rectangle 386">
              <a:extLst>
                <a:ext uri="{FF2B5EF4-FFF2-40B4-BE49-F238E27FC236}">
                  <a16:creationId xmlns:a16="http://schemas.microsoft.com/office/drawing/2014/main" id="{ECCC20F7-EC5B-4065-A84B-40A2068DE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4032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68" name="Rectangle 391">
              <a:extLst>
                <a:ext uri="{FF2B5EF4-FFF2-40B4-BE49-F238E27FC236}">
                  <a16:creationId xmlns:a16="http://schemas.microsoft.com/office/drawing/2014/main" id="{C5BADF34-9E91-4A39-9995-3C05311E8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4032"/>
              <a:ext cx="6620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69" name="Rectangle 411">
              <a:extLst>
                <a:ext uri="{FF2B5EF4-FFF2-40B4-BE49-F238E27FC236}">
                  <a16:creationId xmlns:a16="http://schemas.microsoft.com/office/drawing/2014/main" id="{658539AA-5B48-4BDF-AA3C-23C70DCD7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1" y="4032"/>
              <a:ext cx="6615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0" name="Rectangle 414">
              <a:extLst>
                <a:ext uri="{FF2B5EF4-FFF2-40B4-BE49-F238E27FC236}">
                  <a16:creationId xmlns:a16="http://schemas.microsoft.com/office/drawing/2014/main" id="{684CD13E-F643-46CA-B0E5-48D5A4FE5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" y="11616"/>
              <a:ext cx="664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1" name="Rectangle 415">
              <a:extLst>
                <a:ext uri="{FF2B5EF4-FFF2-40B4-BE49-F238E27FC236}">
                  <a16:creationId xmlns:a16="http://schemas.microsoft.com/office/drawing/2014/main" id="{FF0972E8-F913-4195-A0D9-EA0C90788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" y="11616"/>
              <a:ext cx="660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2" name="Rectangle 425">
              <a:extLst>
                <a:ext uri="{FF2B5EF4-FFF2-40B4-BE49-F238E27FC236}">
                  <a16:creationId xmlns:a16="http://schemas.microsoft.com/office/drawing/2014/main" id="{B301EF30-C04B-4674-943A-D9F416B1B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9168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73" name="Rectangle 426">
              <a:extLst>
                <a:ext uri="{FF2B5EF4-FFF2-40B4-BE49-F238E27FC236}">
                  <a16:creationId xmlns:a16="http://schemas.microsoft.com/office/drawing/2014/main" id="{E1F0CE18-4F60-49D8-AD17-39038B739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" y="14304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055" name="Text Box 484">
            <a:extLst>
              <a:ext uri="{FF2B5EF4-FFF2-40B4-BE49-F238E27FC236}">
                <a16:creationId xmlns:a16="http://schemas.microsoft.com/office/drawing/2014/main" id="{4478852C-5B91-428E-BD76-E11384DEE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13933488"/>
            <a:ext cx="101536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200" b="1">
                <a:ea typeface="宋体" panose="02010600030101010101" pitchFamily="2" charset="-122"/>
              </a:rPr>
              <a:t>2. The guidelines for poster preparation</a:t>
            </a:r>
            <a:endParaRPr lang="en-GB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Do not change the font sizes in the template, l</a:t>
            </a:r>
            <a:r>
              <a:rPr lang="en-GB" altLang="zh-CN">
                <a:ea typeface="宋体" panose="02010600030101010101" pitchFamily="2" charset="-122"/>
              </a:rPr>
              <a:t>eave one clear line between sections.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The number of figures and tables should be no more than six in total.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GB" altLang="zh-CN">
                <a:ea typeface="宋体" panose="02010600030101010101" pitchFamily="2" charset="-122"/>
              </a:rPr>
              <a:t>Footnotes should appear at the bottom of the poster.</a:t>
            </a:r>
            <a:endParaRPr lang="en-US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Sponsor and financial support acknowledgments are placed in the unnumbered footnote.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The corresponding author’s contact email would be placed on the right bottom of the poster.</a:t>
            </a:r>
            <a:endParaRPr lang="en-GB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>
              <a:ea typeface="宋体" panose="02010600030101010101" pitchFamily="2" charset="-122"/>
            </a:endParaRPr>
          </a:p>
        </p:txBody>
      </p:sp>
      <p:sp>
        <p:nvSpPr>
          <p:cNvPr id="2056" name="Text Box 485">
            <a:extLst>
              <a:ext uri="{FF2B5EF4-FFF2-40B4-BE49-F238E27FC236}">
                <a16:creationId xmlns:a16="http://schemas.microsoft.com/office/drawing/2014/main" id="{8E86A7E4-7F87-4789-82ED-F62E9D63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6063" y="6156325"/>
            <a:ext cx="102108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200" b="1">
                <a:ea typeface="宋体" panose="02010600030101010101" pitchFamily="2" charset="-122"/>
              </a:rPr>
              <a:t>3. Samples of Figures and Tables</a:t>
            </a:r>
            <a:endParaRPr lang="en-GB" altLang="zh-CN" b="1">
              <a:ea typeface="宋体" panose="02010600030101010101" pitchFamily="2" charset="-122"/>
            </a:endParaRPr>
          </a:p>
          <a:p>
            <a:endParaRPr lang="en-GB" altLang="zh-CN">
              <a:ea typeface="宋体" panose="02010600030101010101" pitchFamily="2" charset="-122"/>
            </a:endParaRPr>
          </a:p>
          <a:p>
            <a:r>
              <a:rPr lang="en-GB" altLang="zh-CN">
                <a:ea typeface="宋体" panose="02010600030101010101" pitchFamily="2" charset="-122"/>
              </a:rPr>
              <a:t>Please follow the samples to prepare your Figures and Tables, The number of Figures should be no more than four in the poster. </a:t>
            </a:r>
          </a:p>
        </p:txBody>
      </p:sp>
      <p:sp>
        <p:nvSpPr>
          <p:cNvPr id="2057" name="Rectangle 525">
            <a:extLst>
              <a:ext uri="{FF2B5EF4-FFF2-40B4-BE49-F238E27FC236}">
                <a16:creationId xmlns:a16="http://schemas.microsoft.com/office/drawing/2014/main" id="{5BFF4A1F-734E-4E2A-BAB1-F81FC0ACF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9663" y="12565063"/>
            <a:ext cx="853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124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124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zh-CN" sz="2200">
                <a:solidFill>
                  <a:schemeClr val="tx2"/>
                </a:solidFill>
                <a:ea typeface="宋体" panose="02010600030101010101" pitchFamily="2" charset="-122"/>
              </a:rPr>
              <a:t>Fig. X. Title of figure, central justified</a:t>
            </a:r>
            <a:endParaRPr lang="en-US" altLang="en-US" sz="2200">
              <a:solidFill>
                <a:schemeClr val="tx2"/>
              </a:solidFill>
            </a:endParaRPr>
          </a:p>
        </p:txBody>
      </p:sp>
      <p:sp>
        <p:nvSpPr>
          <p:cNvPr id="2058" name="Text Box 6243">
            <a:extLst>
              <a:ext uri="{FF2B5EF4-FFF2-40B4-BE49-F238E27FC236}">
                <a16:creationId xmlns:a16="http://schemas.microsoft.com/office/drawing/2014/main" id="{ED0D33C4-0281-4C8A-9B8A-56C067AB0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0425" y="24528463"/>
            <a:ext cx="184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700">
              <a:ea typeface="宋体" panose="02010600030101010101" pitchFamily="2" charset="-122"/>
            </a:endParaRPr>
          </a:p>
        </p:txBody>
      </p:sp>
      <p:sp>
        <p:nvSpPr>
          <p:cNvPr id="2059" name="Text Box 7273">
            <a:extLst>
              <a:ext uri="{FF2B5EF4-FFF2-40B4-BE49-F238E27FC236}">
                <a16:creationId xmlns:a16="http://schemas.microsoft.com/office/drawing/2014/main" id="{EC3AD187-311A-450B-912B-0AC5D3704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8" y="6299200"/>
            <a:ext cx="102108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altLang="zh-CN" sz="3200" b="1">
                <a:ea typeface="宋体" panose="02010600030101010101" pitchFamily="2" charset="-122"/>
              </a:rPr>
              <a:t>1. Introduction   </a:t>
            </a:r>
            <a:endParaRPr lang="en-GB" altLang="zh-CN" b="1">
              <a:ea typeface="宋体" panose="02010600030101010101" pitchFamily="2" charset="-122"/>
            </a:endParaRPr>
          </a:p>
          <a:p>
            <a:pPr>
              <a:spcAft>
                <a:spcPts val="1200"/>
              </a:spcAft>
            </a:pPr>
            <a:r>
              <a:rPr lang="en-US" altLang="zh-CN">
                <a:solidFill>
                  <a:schemeClr val="tx2"/>
                </a:solidFill>
                <a:ea typeface="宋体" panose="02010600030101010101" pitchFamily="2" charset="-122"/>
              </a:rPr>
              <a:t>Simply posting the pages of your written version is NOT an effective Poster Paper Presentation.  This is the template for preparation of posters for ISQED.  Please use this document as a sample of the conference poster. </a:t>
            </a:r>
            <a:r>
              <a:rPr lang="en-GB" altLang="zh-CN">
                <a:solidFill>
                  <a:schemeClr val="tx2"/>
                </a:solidFill>
                <a:ea typeface="宋体" panose="02010600030101010101" pitchFamily="2" charset="-122"/>
              </a:rPr>
              <a:t>The authors of poster papers are recommended to produce your poster using this template.</a:t>
            </a:r>
            <a:endParaRPr lang="en-GB" altLang="zh-CN">
              <a:ea typeface="宋体" panose="02010600030101010101" pitchFamily="2" charset="-122"/>
            </a:endParaRPr>
          </a:p>
          <a:p>
            <a:pPr>
              <a:spcAft>
                <a:spcPts val="1200"/>
              </a:spcAft>
            </a:pPr>
            <a:endParaRPr lang="en-GB" altLang="zh-CN">
              <a:ea typeface="宋体" panose="02010600030101010101" pitchFamily="2" charset="-122"/>
            </a:endParaRPr>
          </a:p>
        </p:txBody>
      </p:sp>
      <p:sp>
        <p:nvSpPr>
          <p:cNvPr id="2060" name="WordArt 7297">
            <a:extLst>
              <a:ext uri="{FF2B5EF4-FFF2-40B4-BE49-F238E27FC236}">
                <a16:creationId xmlns:a16="http://schemas.microsoft.com/office/drawing/2014/main" id="{53857E57-A00C-4B15-A74B-A3902FB824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03500" y="466725"/>
            <a:ext cx="17713325" cy="923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21</a:t>
            </a:r>
            <a:r>
              <a:rPr lang="en-US" sz="7200" b="1" kern="10" baseline="3000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st</a:t>
            </a:r>
            <a:r>
              <a:rPr lang="en-US" sz="7200" b="1" kern="10" dirty="0"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International Symposium on Quality Electronic Design</a:t>
            </a:r>
          </a:p>
        </p:txBody>
      </p:sp>
      <p:sp>
        <p:nvSpPr>
          <p:cNvPr id="2061" name="WordArt 7298">
            <a:extLst>
              <a:ext uri="{FF2B5EF4-FFF2-40B4-BE49-F238E27FC236}">
                <a16:creationId xmlns:a16="http://schemas.microsoft.com/office/drawing/2014/main" id="{CD9F9F84-6DF7-46BC-9748-BE7719240C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1650" y="1547813"/>
            <a:ext cx="9145588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6000" kern="10" dirty="0"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March 25-25, 2020, Santa Clara, CA USA</a:t>
            </a:r>
            <a:endParaRPr lang="en-US" sz="6000" kern="10" dirty="0"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62" name="Picture 7304">
            <a:extLst>
              <a:ext uri="{FF2B5EF4-FFF2-40B4-BE49-F238E27FC236}">
                <a16:creationId xmlns:a16="http://schemas.microsoft.com/office/drawing/2014/main" id="{2758F3BD-6087-49F4-ADB6-884CAC2D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525" y="8532813"/>
            <a:ext cx="99377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Text Box 7305">
            <a:extLst>
              <a:ext uri="{FF2B5EF4-FFF2-40B4-BE49-F238E27FC236}">
                <a16:creationId xmlns:a16="http://schemas.microsoft.com/office/drawing/2014/main" id="{2BE09610-EED6-4885-9C5D-63FB29B58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6063" y="13933488"/>
            <a:ext cx="104727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CN">
                <a:ea typeface="宋体" panose="02010600030101010101" pitchFamily="2" charset="-122"/>
              </a:rPr>
              <a:t>Sample Table 1. </a:t>
            </a:r>
            <a:r>
              <a:rPr lang="en-GB" altLang="zh-CN">
                <a:ea typeface="宋体" panose="02010600030101010101" pitchFamily="2" charset="-122"/>
              </a:rPr>
              <a:t>Heading of the Table left justified. Do not use vertical lines within  </a:t>
            </a:r>
          </a:p>
          <a:p>
            <a:r>
              <a:rPr lang="en-GB" altLang="zh-CN">
                <a:ea typeface="宋体" panose="02010600030101010101" pitchFamily="2" charset="-122"/>
              </a:rPr>
              <a:t>the table, use horizontal lines only to separate headings from table entries </a:t>
            </a:r>
          </a:p>
          <a:p>
            <a:endParaRPr lang="en-GB" altLang="zh-CN">
              <a:ea typeface="宋体" panose="02010600030101010101" pitchFamily="2" charset="-122"/>
            </a:endParaRPr>
          </a:p>
          <a:p>
            <a:r>
              <a:rPr lang="en-GB" altLang="zh-CN">
                <a:ea typeface="宋体" panose="02010600030101010101" pitchFamily="2" charset="-122"/>
              </a:rPr>
              <a:t>Xxxx		Xxxx		Xxx		Xxxx	         Xxxxxx</a:t>
            </a:r>
          </a:p>
          <a:p>
            <a:r>
              <a:rPr lang="en-GB" altLang="zh-CN">
                <a:ea typeface="宋体" panose="02010600030101010101" pitchFamily="2" charset="-122"/>
              </a:rPr>
              <a:t>_________________________________________________________________</a:t>
            </a:r>
          </a:p>
          <a:p>
            <a:r>
              <a:rPr lang="en-GB" altLang="zh-CN">
                <a:ea typeface="宋体" panose="02010600030101010101" pitchFamily="2" charset="-122"/>
              </a:rPr>
              <a:t>X		X		X X X 		XX		X</a:t>
            </a:r>
          </a:p>
          <a:p>
            <a:r>
              <a:rPr lang="en-GB" altLang="zh-CN">
                <a:ea typeface="宋体" panose="02010600030101010101" pitchFamily="2" charset="-122"/>
              </a:rPr>
              <a:t>XX   		XXX  	 	XX		X		XX   </a:t>
            </a:r>
          </a:p>
          <a:p>
            <a:r>
              <a:rPr lang="en-GB" altLang="zh-CN">
                <a:ea typeface="宋体" panose="02010600030101010101" pitchFamily="2" charset="-122"/>
              </a:rPr>
              <a:t>XXX		X		X		XXX		XXX</a:t>
            </a:r>
          </a:p>
          <a:p>
            <a:r>
              <a:rPr lang="en-GB" altLang="zh-CN">
                <a:ea typeface="宋体" panose="02010600030101010101" pitchFamily="2" charset="-122"/>
              </a:rPr>
              <a:t>XXXX		XX 		X		X		X</a:t>
            </a:r>
          </a:p>
          <a:p>
            <a:r>
              <a:rPr lang="en-GB" altLang="zh-CN">
                <a:ea typeface="宋体" panose="02010600030101010101" pitchFamily="2" charset="-122"/>
              </a:rPr>
              <a:t>X XX		XXX		XX		XXX		XXXXX</a:t>
            </a:r>
          </a:p>
          <a:p>
            <a:r>
              <a:rPr lang="en-GB" altLang="zh-CN">
                <a:ea typeface="宋体" panose="02010600030101010101" pitchFamily="2" charset="-122"/>
              </a:rPr>
              <a:t>_________________________________________________________________</a:t>
            </a:r>
          </a:p>
          <a:p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2064" name="Text Box 7329">
            <a:extLst>
              <a:ext uri="{FF2B5EF4-FFF2-40B4-BE49-F238E27FC236}">
                <a16:creationId xmlns:a16="http://schemas.microsoft.com/office/drawing/2014/main" id="{CACCD228-5DB7-4374-9CB8-6C5E6F667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76063" y="22582188"/>
            <a:ext cx="101536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200" b="1">
                <a:ea typeface="宋体" panose="02010600030101010101" pitchFamily="2" charset="-122"/>
              </a:rPr>
              <a:t>Other text</a:t>
            </a:r>
            <a:endParaRPr lang="en-GB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Do not change the font sizes in the template, l</a:t>
            </a:r>
            <a:r>
              <a:rPr lang="en-GB" altLang="zh-CN">
                <a:ea typeface="宋体" panose="02010600030101010101" pitchFamily="2" charset="-122"/>
              </a:rPr>
              <a:t>eave one clear line between sections.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The number of figures and tables should be no more than five in total.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GB" altLang="zh-CN">
                <a:ea typeface="宋体" panose="02010600030101010101" pitchFamily="2" charset="-122"/>
              </a:rPr>
              <a:t>Footnotes should appear at the bottom of the poster.</a:t>
            </a:r>
            <a:endParaRPr lang="en-US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Sponsor and financial support acknowledgments are placed in the unnumbered footnote.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The corresponding author’s contact email would be placed on the right bottom of the poster.</a:t>
            </a:r>
            <a:endParaRPr lang="en-GB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>
              <a:ea typeface="宋体" panose="02010600030101010101" pitchFamily="2" charset="-122"/>
            </a:endParaRPr>
          </a:p>
        </p:txBody>
      </p:sp>
      <p:sp>
        <p:nvSpPr>
          <p:cNvPr id="2065" name="Text Box 7330">
            <a:extLst>
              <a:ext uri="{FF2B5EF4-FFF2-40B4-BE49-F238E27FC236}">
                <a16:creationId xmlns:a16="http://schemas.microsoft.com/office/drawing/2014/main" id="{DA6C2BD9-99D6-4DCB-B6CC-BC570AC73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22574250"/>
            <a:ext cx="101536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zh-CN" sz="3200" b="1">
                <a:ea typeface="宋体" panose="02010600030101010101" pitchFamily="2" charset="-122"/>
              </a:rPr>
              <a:t>Other text</a:t>
            </a:r>
            <a:endParaRPr lang="en-GB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>
                <a:ea typeface="宋体" panose="02010600030101010101" pitchFamily="2" charset="-122"/>
              </a:rPr>
              <a:t>  </a:t>
            </a:r>
            <a:r>
              <a:rPr lang="en-US" altLang="zh-CN">
                <a:ea typeface="宋体" panose="02010600030101010101" pitchFamily="2" charset="-122"/>
              </a:rPr>
              <a:t>Do not change the font sizes in the template, l</a:t>
            </a:r>
            <a:r>
              <a:rPr lang="en-GB" altLang="zh-CN">
                <a:ea typeface="宋体" panose="02010600030101010101" pitchFamily="2" charset="-122"/>
              </a:rPr>
              <a:t>eave one clear line between sections.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The number of figures and tables should be no more than five in total.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GB" altLang="zh-CN">
                <a:ea typeface="宋体" panose="02010600030101010101" pitchFamily="2" charset="-122"/>
              </a:rPr>
              <a:t>Footnotes should appear at the bottom of the poster.</a:t>
            </a:r>
            <a:endParaRPr lang="en-US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GB" altLang="zh-CN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Sponsor and financial support acknowledgments are placed in the unnumbered footnote.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zh-CN">
                <a:ea typeface="宋体" panose="02010600030101010101" pitchFamily="2" charset="-122"/>
              </a:rPr>
              <a:t> The corresponding author’s contact email would be placed on the right bottom of the poster.</a:t>
            </a:r>
            <a:endParaRPr lang="en-GB" altLang="zh-CN"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GB" altLang="zh-CN">
              <a:ea typeface="宋体" panose="02010600030101010101" pitchFamily="2" charset="-122"/>
            </a:endParaRPr>
          </a:p>
        </p:txBody>
      </p:sp>
      <p:sp>
        <p:nvSpPr>
          <p:cNvPr id="2066" name="TextBox 24">
            <a:extLst>
              <a:ext uri="{FF2B5EF4-FFF2-40B4-BE49-F238E27FC236}">
                <a16:creationId xmlns:a16="http://schemas.microsoft.com/office/drawing/2014/main" id="{0D6FEEF0-47F6-41B2-9CAB-51FB5ED7A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356100"/>
            <a:ext cx="4679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>
                <a:solidFill>
                  <a:srgbClr val="FF0000"/>
                </a:solidFill>
              </a:rPr>
              <a:t>Paper ID# (i.e. P31)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428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Calibri</vt:lpstr>
      <vt:lpstr>Times New Roman</vt:lpstr>
      <vt:lpstr>Default Design</vt:lpstr>
      <vt:lpstr>The Title of the Paper in Bold Letters</vt:lpstr>
    </vt:vector>
  </TitlesOfParts>
  <Company>IMMPETUS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ISQED Poster Template</dc:title>
  <dc:creator/>
  <cp:lastModifiedBy>Dr. Ali Iranmanesh</cp:lastModifiedBy>
  <cp:revision>96</cp:revision>
  <cp:lastPrinted>2000-05-22T15:29:58Z</cp:lastPrinted>
  <dcterms:created xsi:type="dcterms:W3CDTF">2000-03-21T10:33:07Z</dcterms:created>
  <dcterms:modified xsi:type="dcterms:W3CDTF">2020-01-30T18:30:01Z</dcterms:modified>
</cp:coreProperties>
</file>